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314" r:id="rId3"/>
    <p:sldId id="315" r:id="rId4"/>
    <p:sldId id="316" r:id="rId5"/>
    <p:sldId id="317" r:id="rId6"/>
    <p:sldId id="280" r:id="rId7"/>
    <p:sldId id="318" r:id="rId8"/>
    <p:sldId id="319" r:id="rId9"/>
    <p:sldId id="283" r:id="rId10"/>
    <p:sldId id="320" r:id="rId11"/>
    <p:sldId id="285" r:id="rId12"/>
    <p:sldId id="288" r:id="rId13"/>
    <p:sldId id="321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6266768737241188E-2"/>
          <c:y val="4.9683394162457921E-2"/>
          <c:w val="0.90431722076407117"/>
          <c:h val="0.824585281382910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Достигнутые значения Пермьстата</c:v>
                </c:pt>
              </c:strCache>
            </c:strRef>
          </c:tx>
          <c:dLbls>
            <c:spPr>
              <a:noFill/>
            </c:sp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32.6</c:v>
                </c:pt>
                <c:pt idx="2">
                  <c:v>39.300000000000011</c:v>
                </c:pt>
                <c:pt idx="3">
                  <c:v>49.6</c:v>
                </c:pt>
              </c:numCache>
            </c:numRef>
          </c:val>
        </c:ser>
        <c:dLbls/>
        <c:axId val="111817088"/>
        <c:axId val="111818624"/>
      </c:barChart>
      <c:catAx>
        <c:axId val="11181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6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18624"/>
        <c:crosses val="autoZero"/>
        <c:auto val="1"/>
        <c:lblAlgn val="ctr"/>
        <c:lblOffset val="100"/>
      </c:catAx>
      <c:valAx>
        <c:axId val="111818624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6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1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6.6266768737241188E-2"/>
          <c:y val="4.9683394162457914E-2"/>
          <c:w val="0.90431722076407117"/>
          <c:h val="0.824585281382910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Достигнутые значения Пермьстата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2014 -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</c:ser>
        <c:dLbls/>
        <c:axId val="111830144"/>
        <c:axId val="111831680"/>
      </c:barChart>
      <c:catAx>
        <c:axId val="111830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6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31680"/>
        <c:crosses val="autoZero"/>
        <c:auto val="1"/>
        <c:lblAlgn val="ctr"/>
        <c:lblOffset val="100"/>
      </c:catAx>
      <c:valAx>
        <c:axId val="111831680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6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1830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2210958006181663"/>
          <c:y val="4.4896522574311822E-2"/>
          <c:w val="0.74619791267051472"/>
          <c:h val="0.87061345035736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квартал </c:v>
                </c:pt>
              </c:strCache>
            </c:strRef>
          </c:tx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2.5563534441031235E-2"/>
                  <c:y val="7.054956856645556E-3"/>
                </c:manualLayout>
              </c:layout>
              <c:showVal val="1"/>
            </c:dLbl>
            <c:dLbl>
              <c:idx val="2"/>
              <c:layout>
                <c:manualLayout>
                  <c:x val="3.0074746401213343E-2"/>
                  <c:y val="-2.3512202347887273E-3"/>
                </c:manualLayout>
              </c:layout>
              <c:showVal val="1"/>
            </c:dLbl>
            <c:dLbl>
              <c:idx val="3"/>
              <c:layout>
                <c:manualLayout>
                  <c:x val="4.811959424194117E-2"/>
                  <c:y val="9.4063622560456289E-3"/>
                </c:manualLayout>
              </c:layout>
              <c:showVal val="1"/>
            </c:dLbl>
            <c:dLbl>
              <c:idx val="4"/>
              <c:layout>
                <c:manualLayout>
                  <c:x val="1.3533635880545947E-2"/>
                  <c:y val="2.3517757286227454E-3"/>
                </c:manualLayout>
              </c:layout>
              <c:showVal val="1"/>
            </c:dLbl>
            <c:dLbl>
              <c:idx val="5"/>
              <c:layout>
                <c:manualLayout>
                  <c:x val="2.7067271761091902E-2"/>
                  <c:y val="8.6223991280179915E-17"/>
                </c:manualLayout>
              </c:layout>
              <c:showVal val="1"/>
            </c:dLbl>
            <c:dLbl>
              <c:idx val="6"/>
              <c:layout>
                <c:manualLayout>
                  <c:x val="5.4134543522183803E-2"/>
                  <c:y val="-4.8007783085829972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Березовский</c:v>
                </c:pt>
                <c:pt idx="1">
                  <c:v>Суксунский</c:v>
                </c:pt>
                <c:pt idx="2">
                  <c:v>Кишертский</c:v>
                </c:pt>
                <c:pt idx="3">
                  <c:v>г. Пермь</c:v>
                </c:pt>
                <c:pt idx="4">
                  <c:v>Пермский </c:v>
                </c:pt>
                <c:pt idx="5">
                  <c:v>Кочевский</c:v>
                </c:pt>
                <c:pt idx="6">
                  <c:v>Кудымкарский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85.9</c:v>
                </c:pt>
                <c:pt idx="1">
                  <c:v>75.900000000000006</c:v>
                </c:pt>
                <c:pt idx="2">
                  <c:v>75.2</c:v>
                </c:pt>
                <c:pt idx="3">
                  <c:v>53.3</c:v>
                </c:pt>
                <c:pt idx="4">
                  <c:v>18.100000000000001</c:v>
                </c:pt>
                <c:pt idx="5">
                  <c:v>16</c:v>
                </c:pt>
                <c:pt idx="6">
                  <c:v>12.4</c:v>
                </c:pt>
              </c:numCache>
            </c:numRef>
          </c:val>
        </c:ser>
        <c:dLbls/>
        <c:axId val="112788224"/>
        <c:axId val="112789760"/>
      </c:barChart>
      <c:catAx>
        <c:axId val="112788224"/>
        <c:scaling>
          <c:orientation val="maxMin"/>
        </c:scaling>
        <c:axPos val="l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12789760"/>
        <c:crosses val="autoZero"/>
        <c:lblAlgn val="ctr"/>
        <c:lblOffset val="100"/>
      </c:catAx>
      <c:valAx>
        <c:axId val="112789760"/>
        <c:scaling>
          <c:orientation val="minMax"/>
          <c:max val="100"/>
          <c:min val="0"/>
        </c:scaling>
        <c:axPos val="t"/>
        <c:majorGridlines/>
        <c:numFmt formatCode="0.0" sourceLinked="1"/>
        <c:tickLblPos val="nextTo"/>
        <c:crossAx val="11278822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2210958006181663"/>
          <c:y val="4.4896522574311822E-2"/>
          <c:w val="0.74619791267051472"/>
          <c:h val="0.87061345035736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ЗАТО Звездный</c:v>
                </c:pt>
                <c:pt idx="1">
                  <c:v>Осинский</c:v>
                </c:pt>
                <c:pt idx="2">
                  <c:v>Карагайский</c:v>
                </c:pt>
                <c:pt idx="3">
                  <c:v>г. Пермь</c:v>
                </c:pt>
                <c:pt idx="4">
                  <c:v>Кудымкарский</c:v>
                </c:pt>
                <c:pt idx="5">
                  <c:v>Юрлинский</c:v>
                </c:pt>
                <c:pt idx="6">
                  <c:v>Нытвенский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49.9</c:v>
                </c:pt>
                <c:pt idx="1">
                  <c:v>47.1</c:v>
                </c:pt>
                <c:pt idx="2">
                  <c:v>45.8</c:v>
                </c:pt>
                <c:pt idx="3">
                  <c:v>43.6</c:v>
                </c:pt>
                <c:pt idx="4">
                  <c:v>11.8</c:v>
                </c:pt>
                <c:pt idx="5">
                  <c:v>10.8</c:v>
                </c:pt>
                <c:pt idx="6">
                  <c:v>10.5</c:v>
                </c:pt>
              </c:numCache>
            </c:numRef>
          </c:val>
        </c:ser>
        <c:dLbls/>
        <c:axId val="112972544"/>
        <c:axId val="112974080"/>
      </c:barChart>
      <c:catAx>
        <c:axId val="112972544"/>
        <c:scaling>
          <c:orientation val="maxMin"/>
        </c:scaling>
        <c:axPos val="l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12974080"/>
        <c:crosses val="autoZero"/>
        <c:lblAlgn val="ctr"/>
        <c:lblOffset val="100"/>
      </c:catAx>
      <c:valAx>
        <c:axId val="112974080"/>
        <c:scaling>
          <c:orientation val="minMax"/>
          <c:max val="60"/>
          <c:min val="0"/>
        </c:scaling>
        <c:axPos val="t"/>
        <c:majorGridlines/>
        <c:numFmt formatCode="0.0" sourceLinked="1"/>
        <c:tickLblPos val="nextTo"/>
        <c:crossAx val="11297254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92FB6-D691-49DA-9632-644D1572C731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B6C404-DD38-41A0-845C-24D9D21F3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96944" cy="439248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  <a:t>ОБ  ИТОГАХ</a:t>
            </a:r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  <a:t> СБОРА СТАТИСТИЧЕСКОЙ  ОТЧЕТНОСТИ  </a:t>
            </a:r>
            <a:b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  <a:t>В  ЭЛЕКТРОННОМ  ВИДЕ </a:t>
            </a:r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  <a:t>В 2013  ГОДУ </a:t>
            </a:r>
            <a:b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</a:rPr>
              <a:t>И  ПЛАНАХ  НА  2014  ГОД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5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400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Требуется обратить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внимание на сбор годовых форм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4780070"/>
              </p:ext>
            </p:extLst>
          </p:nvPr>
        </p:nvGraphicFramePr>
        <p:xfrm>
          <a:off x="179512" y="980728"/>
          <a:ext cx="8640960" cy="52874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3240360"/>
                <a:gridCol w="201622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формы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отчетов от крупных, средних предприятий и некоммерческих организаций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Доля отчетности в электронном виде,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1-услуги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3764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14,4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85-К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1144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10,9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3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4-ТЭР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4537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9,6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3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1-ТР (автотранспорт)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2934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6,1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1-МБ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357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4,8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8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1-натура-БМ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823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2,9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3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11-ТЭР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615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3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1-ОЛ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1174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65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Максимальное значение индикатора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наблюдается по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периодическим формам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047209"/>
              </p:ext>
            </p:extLst>
          </p:nvPr>
        </p:nvGraphicFramePr>
        <p:xfrm>
          <a:off x="179512" y="1196752"/>
          <a:ext cx="8568953" cy="5228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0397"/>
                <a:gridCol w="2499278"/>
                <a:gridCol w="2499278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формы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отчетности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электронном виде 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2013 году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Справочно: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отчетности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электронном виде 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2012 году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Прил. 3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к ф. № П-1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П-3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П-4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ЗП-наука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ЗП-</a:t>
                      </a: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соц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П-1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П-6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ЗП-образование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5-з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ЗП-здрав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ф. № П-4 (НЗ)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96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5740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Результаты  электронного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сбора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по муниципальным образованиям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IV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квартале 2013 года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9581752"/>
              </p:ext>
            </p:extLst>
          </p:nvPr>
        </p:nvGraphicFramePr>
        <p:xfrm>
          <a:off x="251520" y="1628800"/>
          <a:ext cx="84456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75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7819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Результаты  электронного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сбора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по муниципальным образованиям за 2013 год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4696744"/>
              </p:ext>
            </p:extLst>
          </p:nvPr>
        </p:nvGraphicFramePr>
        <p:xfrm>
          <a:off x="251520" y="1196752"/>
          <a:ext cx="84456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56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63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План проведения обучающих семинаров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квартале 2014 года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4032806"/>
              </p:ext>
            </p:extLst>
          </p:nvPr>
        </p:nvGraphicFramePr>
        <p:xfrm>
          <a:off x="539552" y="1628800"/>
          <a:ext cx="8064896" cy="43898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6584"/>
                <a:gridCol w="2808312"/>
              </a:tblGrid>
              <a:tr h="4428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 района (города)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Дата проведения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4060">
                <a:tc gridSpan="2">
                  <a:txBody>
                    <a:bodyPr/>
                    <a:lstStyle/>
                    <a:p>
                      <a:pPr algn="ctr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Проведены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4681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Кудымкарский</a:t>
                      </a:r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район</a:t>
                      </a:r>
                      <a:b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г.Кудымкар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 февраля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7626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Косинский</a:t>
                      </a:r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 февраля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3042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Чайковский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18 февраля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7056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Пермский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 февраля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0340">
                <a:tc gridSpan="2">
                  <a:txBody>
                    <a:bodyPr/>
                    <a:lstStyle/>
                    <a:p>
                      <a:pPr algn="ctr" defTabSz="252000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Предстоит провести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3042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Усольский</a:t>
                      </a:r>
                      <a:r>
                        <a:rPr lang="ru-RU" sz="20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 марта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8322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Александровский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 марта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0117">
                <a:tc>
                  <a:txBody>
                    <a:bodyPr/>
                    <a:lstStyle/>
                    <a:p>
                      <a:pPr algn="l" defTabSz="252000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Чернушинский</a:t>
                      </a:r>
                      <a:r>
                        <a:rPr lang="ru-RU" sz="20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18 марта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46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1947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Губернатора Пермского кр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1" r="5824" b="10044"/>
          <a:stretch>
            <a:fillRect/>
          </a:stretch>
        </p:blipFill>
        <p:spPr>
          <a:xfrm>
            <a:off x="214281" y="714356"/>
            <a:ext cx="3890189" cy="5857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t="2514" r="5763" b="64810"/>
          <a:stretch>
            <a:fillRect/>
          </a:stretch>
        </p:blipFill>
        <p:spPr>
          <a:xfrm>
            <a:off x="4214810" y="928670"/>
            <a:ext cx="4088452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834" y="3284984"/>
            <a:ext cx="3291048" cy="33531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8229600" cy="619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Критерии выбора победителей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980728"/>
            <a:ext cx="8784976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форм статистической отчетности,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представляемых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 электронном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виде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Качество отчётов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 электронном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виде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Соблюдение сроков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сдачи электронной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отчётности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3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531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Победители Конкурса «Электронный марафон»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546272"/>
              </p:ext>
            </p:extLst>
          </p:nvPr>
        </p:nvGraphicFramePr>
        <p:xfrm>
          <a:off x="251520" y="571480"/>
          <a:ext cx="8568952" cy="61977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480"/>
                <a:gridCol w="4248472"/>
              </a:tblGrid>
              <a:tr h="366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Номинация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Победители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07">
                <a:tc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«Лучшее крупное предприятие, сдающее в </a:t>
                      </a:r>
                      <a:r>
                        <a:rPr lang="ru-RU" sz="20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Пермьстат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электронную отчётность» 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ООО «Соликамская ТЭЦ»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07">
                <a:tc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«Лучшее среднее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предприятие, сдающее в Пермьстат электронную отчётность» 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ООО «НПП «ТИК»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99461">
                <a:tc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«Лучшая некоммерческая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организация, сдающая в Пермьстат электронную отчётность»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Частное образовательное учреждение «Средняя школа - Европейская школа»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0135">
                <a:tc rowSpan="2">
                  <a:txBody>
                    <a:bodyPr/>
                    <a:lstStyle/>
                    <a:p>
                      <a:pPr lvl="0"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«Лучший орган местного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самоуправления, сдающий в Пермьстат электронную отчётность» 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Администрация ЗАТО Звездный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46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Администрация </a:t>
                      </a:r>
                      <a:r>
                        <a:rPr lang="ru-RU" sz="20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Нердвинского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сельского поселения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024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«Лучший территориальный орган федерального органа исполнительной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власти, сдающий в Пермьстат электронную отчётность»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ИФНС  России по Дзержинскому району по г. Перми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0220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Управление ФАС </a:t>
                      </a:r>
                      <a:b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 Пермскому краю</a:t>
                      </a:r>
                      <a:endParaRPr lang="ru-RU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81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Награды победителям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928670"/>
            <a:ext cx="7143800" cy="54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4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Доля электронной отчетности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Пермьстата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 2013 году по кварталам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110992"/>
              </p:ext>
            </p:extLst>
          </p:nvPr>
        </p:nvGraphicFramePr>
        <p:xfrm>
          <a:off x="395536" y="1196752"/>
          <a:ext cx="8229600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03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Динамика доли электронной отчетности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Пермьстата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7018078"/>
              </p:ext>
            </p:extLst>
          </p:nvPr>
        </p:nvGraphicFramePr>
        <p:xfrm>
          <a:off x="395536" y="1124744"/>
          <a:ext cx="8229600" cy="49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49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4" y="188640"/>
            <a:ext cx="9036496" cy="8114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Доля электронной отчетности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Территориальным органам государственной статистики  в ПФО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6326686"/>
              </p:ext>
            </p:extLst>
          </p:nvPr>
        </p:nvGraphicFramePr>
        <p:xfrm>
          <a:off x="395536" y="1055830"/>
          <a:ext cx="8229600" cy="53735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3665512"/>
                <a:gridCol w="1820888"/>
              </a:tblGrid>
              <a:tr h="63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Наименование ТОГС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Доля электронной отчетности за 2013 год,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Место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 ПФО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Татарстанстат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Оренбургстат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Чувашстат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Башкортостанстат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Нижегородстат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5-6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Ульяновскстат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5-6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Мордовиястат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Маристат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Пензастат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65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Удмуртстат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Кировстат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Самарастат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Саратовстат</a:t>
                      </a:r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Пермьстат</a:t>
                      </a: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3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2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Значение целевого индикатора 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по годовым формам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2870422"/>
              </p:ext>
            </p:extLst>
          </p:nvPr>
        </p:nvGraphicFramePr>
        <p:xfrm>
          <a:off x="179512" y="1196752"/>
          <a:ext cx="8568951" cy="52238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4296"/>
                <a:gridCol w="1841029"/>
                <a:gridCol w="2335435"/>
                <a:gridCol w="1728191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формы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Доля отчетности в электронном виде, %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формы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Доля отчетности в электронном виде, %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Прил. к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1-МО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58,3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12-ф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30,2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1-учет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42,3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1-МО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29,9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57-Т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36,8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1-МС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26,7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1-ЦБ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33,9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П-2 (</a:t>
                      </a:r>
                      <a:r>
                        <a:rPr lang="ru-RU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инвест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25,6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6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29-сх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33,9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 №. 11 (сделка)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22,7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1-РП (годовая)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31,7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1-предприятие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22,4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1-ГС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31,5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1-Т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21,2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1-ТОРГ 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31,4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 № 11 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20,3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14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2961</TotalTime>
  <Words>540</Words>
  <Application>Microsoft Office PowerPoint</Application>
  <PresentationFormat>Экран (4:3)</PresentationFormat>
  <Paragraphs>199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ОБ  ИТОГАХ  СБОРА СТАТИСТИЧЕСКОЙ  ОТЧЕТНОСТИ   В  ЭЛЕКТРОННОМ  ВИДЕ  В 2013  ГОДУ  И  ПЛАНАХ  НА  2014  ГОД </vt:lpstr>
      <vt:lpstr>Распоряжение Губернатора Пермского края</vt:lpstr>
      <vt:lpstr>Слайд 3</vt:lpstr>
      <vt:lpstr>Победители Конкурса «Электронный марафон»</vt:lpstr>
      <vt:lpstr>Награды победителям</vt:lpstr>
      <vt:lpstr>Доля электронной отчетности Пермьстата в 2013 году по кварталам</vt:lpstr>
      <vt:lpstr>Динамика доли электронной отчетности Пермьстата</vt:lpstr>
      <vt:lpstr>Доля электронной отчетности по Территориальным органам государственной статистики  в ПФО</vt:lpstr>
      <vt:lpstr>Значение целевого индикатора  по годовым формам</vt:lpstr>
      <vt:lpstr>Требуется обратить внимание на сбор годовых форм</vt:lpstr>
      <vt:lpstr>Максимальное значение индикатора  наблюдается по периодическим формам</vt:lpstr>
      <vt:lpstr>Результаты  электронного сбора  по муниципальным образованиям  в IV квартале 2013 года</vt:lpstr>
      <vt:lpstr>Результаты  электронного сбора  по муниципальным образованиям за 2013 год</vt:lpstr>
      <vt:lpstr>План проведения обучающих семинаров  в I квартале 2014 года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 РАБОТЫ ПЕРМЬСТАТА  ПО  ПЕРЕХОДУ НА  БЕЗБУМАЖНУЮ ТЕХНОЛОГИЮ</dc:title>
  <dc:creator>P59_MorozovaEG</dc:creator>
  <cp:lastModifiedBy>Admin</cp:lastModifiedBy>
  <cp:revision>210</cp:revision>
  <dcterms:created xsi:type="dcterms:W3CDTF">2013-04-02T03:14:38Z</dcterms:created>
  <dcterms:modified xsi:type="dcterms:W3CDTF">2014-02-28T06:27:15Z</dcterms:modified>
</cp:coreProperties>
</file>